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80" r:id="rId5"/>
    <p:sldId id="265" r:id="rId6"/>
    <p:sldId id="267" r:id="rId7"/>
    <p:sldId id="281" r:id="rId8"/>
    <p:sldId id="270" r:id="rId9"/>
    <p:sldId id="282" r:id="rId10"/>
    <p:sldId id="272" r:id="rId11"/>
    <p:sldId id="283" r:id="rId12"/>
    <p:sldId id="284" r:id="rId13"/>
    <p:sldId id="285" r:id="rId14"/>
    <p:sldId id="273" r:id="rId15"/>
    <p:sldId id="286" r:id="rId16"/>
    <p:sldId id="274" r:id="rId17"/>
    <p:sldId id="287" r:id="rId18"/>
    <p:sldId id="26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76" autoAdjust="0"/>
  </p:normalViewPr>
  <p:slideViewPr>
    <p:cSldViewPr>
      <p:cViewPr varScale="1">
        <p:scale>
          <a:sx n="96" d="100"/>
          <a:sy n="96" d="100"/>
        </p:scale>
        <p:origin x="3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F6E6A-9A41-4161-8900-4562805AC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1443E-2130-42F1-8D61-1EA5B61310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8CE10-5300-4BEC-B32F-3D77A587C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85CAF-BE0E-4E6F-8567-7F4327A94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439B3-6B3C-483E-A3DB-A553BFF3F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DE571-7DA8-4DB5-8D3F-B0344BDC7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BD5AC-F64C-4DA5-BE34-B0D2499E4F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56708-AEAF-46F3-ABC0-C6DD5204D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3AEAD-5AF9-4594-B799-2E3068B8A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FD76-70F8-499B-9A03-5ADF619FD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EBF9E-8229-4C6B-A620-2EB923D84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3847307-B410-4A40-ADAE-5F2DFEB50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974725"/>
            <a:ext cx="8229600" cy="1371600"/>
          </a:xfrm>
        </p:spPr>
        <p:txBody>
          <a:bodyPr/>
          <a:lstStyle/>
          <a:p>
            <a:pPr eaLnBrk="1" hangingPunct="1"/>
            <a:r>
              <a:rPr lang="ru-RU" b="1" dirty="0" smtClean="0"/>
              <a:t>Лыжный спорт</a:t>
            </a:r>
            <a:endParaRPr lang="ru-RU" dirty="0" smtClean="0"/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458200" cy="990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ГБПОУ ВО «БСХТ»</a:t>
            </a:r>
            <a:endParaRPr lang="ru-RU" sz="2400" dirty="0" smtClean="0"/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2362200" y="6019800"/>
            <a:ext cx="518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Автор: </a:t>
            </a:r>
            <a:r>
              <a:rPr lang="ru-RU" b="1" dirty="0" smtClean="0"/>
              <a:t>Бородин Д.А.</a:t>
            </a:r>
            <a:endParaRPr lang="ru-RU" b="1" dirty="0"/>
          </a:p>
        </p:txBody>
      </p:sp>
      <p:pic>
        <p:nvPicPr>
          <p:cNvPr id="2053" name="Рисунок 37" descr="4218450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514600"/>
            <a:ext cx="4343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Содержимое 4"/>
          <p:cNvPicPr>
            <a:picLocks noGrp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133600"/>
            <a:ext cx="7929563" cy="2514600"/>
          </a:xfrm>
        </p:spPr>
      </p:pic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066800" y="3810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Одновременный бесшажный ход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Одновременный одношажный ход</a:t>
            </a:r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914400"/>
            <a:ext cx="42672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886200"/>
            <a:ext cx="457200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685800" y="990600"/>
            <a:ext cx="30480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ru-RU" sz="2400"/>
              <a:t>Основной вариант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endParaRPr lang="ru-RU" sz="2400"/>
          </a:p>
          <a:p>
            <a:pPr algn="ctr">
              <a:spcBef>
                <a:spcPct val="50000"/>
              </a:spcBef>
            </a:pPr>
            <a:endParaRPr lang="ru-RU" sz="2400"/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ru-RU" sz="2400"/>
              <a:t> Скоростной (стартовый) вариант.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815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609600" y="2286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Одновременный двухшажный ход</a:t>
            </a:r>
            <a:r>
              <a:rPr lang="ru-RU"/>
              <a:t> </a:t>
            </a:r>
          </a:p>
        </p:txBody>
      </p:sp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49363"/>
            <a:ext cx="73914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3352800" cy="25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228600" y="32766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Одновременный одношажный</a:t>
            </a:r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657600"/>
            <a:ext cx="37242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4419600" y="228600"/>
            <a:ext cx="419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Коньковые хода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62484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Попеременный со свободным скольжением</a:t>
            </a:r>
          </a:p>
        </p:txBody>
      </p:sp>
      <p:pic>
        <p:nvPicPr>
          <p:cNvPr id="1434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762000"/>
            <a:ext cx="2743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5181600" y="63246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Одновременный двухшажный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1371600" y="0"/>
            <a:ext cx="632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Подъёмы</a:t>
            </a:r>
          </a:p>
        </p:txBody>
      </p:sp>
      <p:pic>
        <p:nvPicPr>
          <p:cNvPr id="1536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502920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304800" y="6858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Ступающим шагом</a:t>
            </a:r>
          </a:p>
        </p:txBody>
      </p:sp>
      <p:pic>
        <p:nvPicPr>
          <p:cNvPr id="1536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1143000"/>
            <a:ext cx="22002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11"/>
          <p:cNvSpPr txBox="1">
            <a:spLocks noChangeArrowheads="1"/>
          </p:cNvSpPr>
          <p:nvPr/>
        </p:nvSpPr>
        <p:spPr bwMode="auto">
          <a:xfrm>
            <a:off x="5943600" y="4572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Полуёлочкой</a:t>
            </a:r>
          </a:p>
        </p:txBody>
      </p:sp>
      <p:pic>
        <p:nvPicPr>
          <p:cNvPr id="15367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4038600"/>
            <a:ext cx="18573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 Box 13"/>
          <p:cNvSpPr txBox="1">
            <a:spLocks noChangeArrowheads="1"/>
          </p:cNvSpPr>
          <p:nvPr/>
        </p:nvSpPr>
        <p:spPr bwMode="auto">
          <a:xfrm>
            <a:off x="914400" y="33528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Ёлочкой</a:t>
            </a:r>
          </a:p>
        </p:txBody>
      </p:sp>
      <p:pic>
        <p:nvPicPr>
          <p:cNvPr id="15369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3962400"/>
            <a:ext cx="202406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Text Box 15"/>
          <p:cNvSpPr txBox="1">
            <a:spLocks noChangeArrowheads="1"/>
          </p:cNvSpPr>
          <p:nvPr/>
        </p:nvSpPr>
        <p:spPr bwMode="auto">
          <a:xfrm>
            <a:off x="5562600" y="34290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Лесенкой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24000"/>
            <a:ext cx="2438400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1371600" y="304800"/>
            <a:ext cx="678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Стойки спусков</a:t>
            </a: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685800" y="1066800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Спуск в основной стойке</a:t>
            </a:r>
          </a:p>
        </p:txBody>
      </p:sp>
      <p:pic>
        <p:nvPicPr>
          <p:cNvPr id="1638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752600"/>
            <a:ext cx="31242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4724400" y="12192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Спуск в низкой стойке</a:t>
            </a:r>
          </a:p>
        </p:txBody>
      </p:sp>
      <p:pic>
        <p:nvPicPr>
          <p:cNvPr id="16391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4419600"/>
            <a:ext cx="2286000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 Box 11"/>
          <p:cNvSpPr txBox="1">
            <a:spLocks noChangeArrowheads="1"/>
          </p:cNvSpPr>
          <p:nvPr/>
        </p:nvSpPr>
        <p:spPr bwMode="auto">
          <a:xfrm>
            <a:off x="609600" y="3962400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Спуск в высокой стойке</a:t>
            </a:r>
          </a:p>
        </p:txBody>
      </p:sp>
      <p:pic>
        <p:nvPicPr>
          <p:cNvPr id="16393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4495800"/>
            <a:ext cx="19526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Text Box 13"/>
          <p:cNvSpPr txBox="1">
            <a:spLocks noChangeArrowheads="1"/>
          </p:cNvSpPr>
          <p:nvPr/>
        </p:nvSpPr>
        <p:spPr bwMode="auto">
          <a:xfrm>
            <a:off x="5181600" y="3886200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Спуск в стойке отдыха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09800"/>
            <a:ext cx="302736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371600" y="228600"/>
            <a:ext cx="693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Способы торможения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457200" y="1371600"/>
            <a:ext cx="213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Торможение плугом</a:t>
            </a:r>
          </a:p>
        </p:txBody>
      </p:sp>
      <p:pic>
        <p:nvPicPr>
          <p:cNvPr id="1741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184400"/>
            <a:ext cx="4876800" cy="36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5410200" y="1447800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Торможение упором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20701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981200"/>
            <a:ext cx="22479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886200"/>
            <a:ext cx="2362200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2057400"/>
            <a:ext cx="22098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228600" y="35052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Переступанием</a:t>
            </a:r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533400" y="64008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Плугом</a:t>
            </a:r>
          </a:p>
        </p:txBody>
      </p:sp>
      <p:sp>
        <p:nvSpPr>
          <p:cNvPr id="18440" name="Text Box 11"/>
          <p:cNvSpPr txBox="1">
            <a:spLocks noChangeArrowheads="1"/>
          </p:cNvSpPr>
          <p:nvPr/>
        </p:nvSpPr>
        <p:spPr bwMode="auto">
          <a:xfrm>
            <a:off x="6477000" y="57912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На параллельных лыжах</a:t>
            </a:r>
          </a:p>
        </p:txBody>
      </p:sp>
      <p:sp>
        <p:nvSpPr>
          <p:cNvPr id="18441" name="Text Box 12"/>
          <p:cNvSpPr txBox="1">
            <a:spLocks noChangeArrowheads="1"/>
          </p:cNvSpPr>
          <p:nvPr/>
        </p:nvSpPr>
        <p:spPr bwMode="auto">
          <a:xfrm>
            <a:off x="3505200" y="59436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Упором</a:t>
            </a:r>
          </a:p>
        </p:txBody>
      </p:sp>
      <p:sp>
        <p:nvSpPr>
          <p:cNvPr id="18442" name="Text Box 13"/>
          <p:cNvSpPr txBox="1">
            <a:spLocks noChangeArrowheads="1"/>
          </p:cNvSpPr>
          <p:nvPr/>
        </p:nvSpPr>
        <p:spPr bwMode="auto">
          <a:xfrm>
            <a:off x="3429000" y="6096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Повороты в движении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5"/>
          <p:cNvSpPr>
            <a:spLocks noGrp="1"/>
          </p:cNvSpPr>
          <p:nvPr>
            <p:ph idx="4294967295"/>
          </p:nvPr>
        </p:nvSpPr>
        <p:spPr>
          <a:xfrm>
            <a:off x="0" y="928688"/>
            <a:ext cx="9144000" cy="5500687"/>
          </a:xfrm>
        </p:spPr>
        <p:txBody>
          <a:bodyPr/>
          <a:lstStyle/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b="1" smtClean="0"/>
              <a:t>Никогда не срезать дистанции.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b="1" smtClean="0"/>
              <a:t>Если вас догнал соперник, уступите лыжню и не мешайте ему</a:t>
            </a:r>
            <a:r>
              <a:rPr lang="en-US" sz="2400" b="1" smtClean="0"/>
              <a:t> </a:t>
            </a:r>
            <a:r>
              <a:rPr lang="ru-RU" sz="2400" b="1" smtClean="0"/>
              <a:t>вас обгонять.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b="1" smtClean="0"/>
              <a:t>Догнав соперника, или обгоните его, или идите за ним, но не ближе   1 м.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b="1" smtClean="0"/>
              <a:t>За 100 м до финиша лыжню можно не уступать.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b="1" smtClean="0"/>
              <a:t>Во время эстафеты касаться участника своей команды можно</a:t>
            </a:r>
            <a:r>
              <a:rPr lang="en-US" sz="2400" b="1" smtClean="0"/>
              <a:t> </a:t>
            </a:r>
            <a:r>
              <a:rPr lang="ru-RU" sz="2400" b="1" smtClean="0"/>
              <a:t>только рукой и только в установленном для этого коридоре.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b="1" smtClean="0"/>
              <a:t>Во время прохождения дистанции нельзя менять лыжи.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b="1" smtClean="0"/>
              <a:t>Если по какой-нибудь причине вы сошли с дистанции и не можете продолжить соревнование, то обязательно сообщите об этом  в судейскую коллегию</a:t>
            </a:r>
            <a:r>
              <a:rPr lang="ru-RU" sz="2400" smtClean="0"/>
              <a:t>.</a:t>
            </a:r>
          </a:p>
          <a:p>
            <a:pPr marL="514350" indent="-514350" eaLnBrk="1" hangingPunct="1"/>
            <a:endParaRPr lang="ru-RU" sz="2400" smtClean="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Основные правила соревнований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953000" y="990600"/>
            <a:ext cx="3830638" cy="3235325"/>
          </a:xfrm>
        </p:spPr>
      </p:pic>
      <p:sp>
        <p:nvSpPr>
          <p:cNvPr id="3075" name="Содержимое 7"/>
          <p:cNvSpPr>
            <a:spLocks noGrp="1"/>
          </p:cNvSpPr>
          <p:nvPr>
            <p:ph sz="half" idx="4294967295"/>
          </p:nvPr>
        </p:nvSpPr>
        <p:spPr>
          <a:xfrm>
            <a:off x="214313" y="838200"/>
            <a:ext cx="4586287" cy="2895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	</a:t>
            </a:r>
            <a:r>
              <a:rPr lang="ru-RU" sz="2000" smtClean="0"/>
              <a:t>Лыжи появились в глубокой древности, еще в каменном веке. Первые лыжи были короткими и широкими, и охотники могли на них только ходить по снегу.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sz="2000" smtClean="0"/>
              <a:t>     1767г – в Норвегии первые официальные соревнования по лыжным гонкам</a:t>
            </a:r>
          </a:p>
          <a:p>
            <a:pPr eaLnBrk="1" hangingPunct="1"/>
            <a:endParaRPr lang="ru-RU" sz="20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371600" y="304800"/>
            <a:ext cx="647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История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81000" y="4267200"/>
            <a:ext cx="84582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Конец </a:t>
            </a:r>
            <a:r>
              <a:rPr lang="en-US"/>
              <a:t>XVIII</a:t>
            </a:r>
            <a:r>
              <a:rPr lang="ru-RU"/>
              <a:t> –</a:t>
            </a:r>
            <a:r>
              <a:rPr lang="en-US"/>
              <a:t> XX</a:t>
            </a:r>
            <a:r>
              <a:rPr lang="ru-RU"/>
              <a:t>в разных странах стали создаваться лыжные клубы </a:t>
            </a:r>
          </a:p>
          <a:p>
            <a:pPr>
              <a:spcBef>
                <a:spcPct val="50000"/>
              </a:spcBef>
            </a:pPr>
            <a:r>
              <a:rPr lang="ru-RU"/>
              <a:t>1910 г – создана Международная лыжная комиссия</a:t>
            </a:r>
          </a:p>
          <a:p>
            <a:pPr>
              <a:spcBef>
                <a:spcPct val="50000"/>
              </a:spcBef>
            </a:pPr>
            <a:r>
              <a:rPr lang="ru-RU"/>
              <a:t>1924г – Международная федерация лыжного спорта</a:t>
            </a:r>
          </a:p>
          <a:p>
            <a:pPr>
              <a:spcBef>
                <a:spcPct val="50000"/>
              </a:spcBef>
            </a:pPr>
            <a:r>
              <a:rPr lang="ru-RU"/>
              <a:t>1924г – первые зимние Олимпийские игры (2 вида лыжного спорта: гонки 18 и 50 км.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8"/>
          <p:cNvSpPr>
            <a:spLocks noGrp="1"/>
          </p:cNvSpPr>
          <p:nvPr>
            <p:ph sz="half" idx="4294967295"/>
          </p:nvPr>
        </p:nvSpPr>
        <p:spPr>
          <a:xfrm>
            <a:off x="4648200" y="1600200"/>
            <a:ext cx="4343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</a:t>
            </a:r>
            <a:r>
              <a:rPr lang="ru-RU" sz="2400" smtClean="0"/>
              <a:t>Ходьба на лыжах очень популярна в нашей стране и является доступным, увлекательным и полезным занятием, прекрасным средством укрепления здоровья, закаливания, развития выносливости. Лыжные прогулки придают бодрость, повышают работоспособность, создают хорошее настроение.</a:t>
            </a: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98450" y="1643063"/>
            <a:ext cx="4130675" cy="4559300"/>
          </a:xfrm>
        </p:spPr>
      </p:pic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584325" y="347663"/>
            <a:ext cx="254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Значение: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2971800" y="2819400"/>
            <a:ext cx="3381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 u="sng">
                <a:latin typeface="Franklin Gothic Book" pitchFamily="34" charset="0"/>
              </a:rPr>
              <a:t>Лыжный спорт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733800" y="19812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" action="ppaction://noaction"/>
              </a:rPr>
              <a:t>Горнолыжный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" action="ppaction://noaction"/>
              </a:rPr>
              <a:t>спорт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" y="22860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" action="ppaction://noaction"/>
              </a:rPr>
              <a:t>Лыжные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" action="ppaction://noaction"/>
              </a:rPr>
              <a:t>гонки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90600" y="3962400"/>
            <a:ext cx="1257300" cy="641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" action="ppaction://noaction"/>
              </a:rPr>
              <a:t>Прыжки 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" action="ppaction://noaction"/>
              </a:rPr>
              <a:t>трамплина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3124200"/>
            <a:ext cx="1241425" cy="641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Book" pitchFamily="34" charset="0"/>
              </a:rPr>
              <a:t>Лыжное </a:t>
            </a:r>
          </a:p>
          <a:p>
            <a:pPr algn="ctr">
              <a:defRPr/>
            </a:pPr>
            <a:r>
              <a:rPr lang="ru-RU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Book" pitchFamily="34" charset="0"/>
              </a:rPr>
              <a:t>двоеборье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39000" y="3657600"/>
            <a:ext cx="1131888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" action="ppaction://noaction"/>
              </a:rPr>
              <a:t>Фристайл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38600" y="4114800"/>
            <a:ext cx="1458913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2" action="ppaction://hlinksldjump"/>
              </a:rPr>
              <a:t>Сноубординг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12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"/>
            <a:ext cx="14462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Рисунок 9" descr="1505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152400"/>
            <a:ext cx="25146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Рисунок 4" descr="9fd36ee52d64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0275" y="228600"/>
            <a:ext cx="163036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34"/>
          <p:cNvSpPr txBox="1">
            <a:spLocks noChangeArrowheads="1"/>
          </p:cNvSpPr>
          <p:nvPr/>
        </p:nvSpPr>
        <p:spPr bwMode="auto">
          <a:xfrm>
            <a:off x="7162800" y="2743200"/>
            <a:ext cx="169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Биатлон</a:t>
            </a:r>
            <a:endParaRPr lang="ru-RU" b="1" i="1" u="sng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Book" pitchFamily="34" charset="0"/>
            </a:endParaRPr>
          </a:p>
        </p:txBody>
      </p:sp>
      <p:pic>
        <p:nvPicPr>
          <p:cNvPr id="5133" name="Рисунок 2" descr="Ski_freestyle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4191000"/>
            <a:ext cx="19224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Рисунок 5" descr="Pryzhki-s-tramplina2729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4648200"/>
            <a:ext cx="2895600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Рисунок 8" descr="1228637206_snowboarding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81400" y="4724400"/>
            <a:ext cx="253365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6" name="Line 27"/>
          <p:cNvSpPr>
            <a:spLocks noChangeShapeType="1"/>
          </p:cNvSpPr>
          <p:nvPr/>
        </p:nvSpPr>
        <p:spPr bwMode="auto">
          <a:xfrm flipV="1">
            <a:off x="6477000" y="29718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28"/>
          <p:cNvSpPr>
            <a:spLocks noChangeShapeType="1"/>
          </p:cNvSpPr>
          <p:nvPr/>
        </p:nvSpPr>
        <p:spPr bwMode="auto">
          <a:xfrm>
            <a:off x="6324600" y="3429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29"/>
          <p:cNvSpPr>
            <a:spLocks noChangeShapeType="1"/>
          </p:cNvSpPr>
          <p:nvPr/>
        </p:nvSpPr>
        <p:spPr bwMode="auto">
          <a:xfrm>
            <a:off x="4800600" y="3505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30"/>
          <p:cNvSpPr>
            <a:spLocks noChangeShapeType="1"/>
          </p:cNvSpPr>
          <p:nvPr/>
        </p:nvSpPr>
        <p:spPr bwMode="auto">
          <a:xfrm flipH="1">
            <a:off x="2057400" y="35814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0" name="Line 31"/>
          <p:cNvSpPr>
            <a:spLocks noChangeShapeType="1"/>
          </p:cNvSpPr>
          <p:nvPr/>
        </p:nvSpPr>
        <p:spPr bwMode="auto">
          <a:xfrm flipH="1">
            <a:off x="1676400" y="32766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1" name="Line 32"/>
          <p:cNvSpPr>
            <a:spLocks noChangeShapeType="1"/>
          </p:cNvSpPr>
          <p:nvPr/>
        </p:nvSpPr>
        <p:spPr bwMode="auto">
          <a:xfrm flipH="1" flipV="1">
            <a:off x="1676400" y="25908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2" name="Line 33"/>
          <p:cNvSpPr>
            <a:spLocks noChangeShapeType="1"/>
          </p:cNvSpPr>
          <p:nvPr/>
        </p:nvSpPr>
        <p:spPr bwMode="auto">
          <a:xfrm flipV="1">
            <a:off x="45720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533400" y="304800"/>
            <a:ext cx="640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Экипировка  лыжника</a:t>
            </a: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533400" y="914400"/>
            <a:ext cx="8305800" cy="575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sz="2400"/>
              <a:t> Лыжи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/>
              <a:t>      * деревянные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/>
              <a:t>      * пластиковые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sz="2400"/>
              <a:t> Лыжные палки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/>
              <a:t>       *деревянные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/>
              <a:t>       *бамбуковые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/>
              <a:t>       *аллюминевые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/>
              <a:t>       *стекло - пластиковые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sz="2400"/>
              <a:t> Крепления (механические и автоматические)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sz="2400"/>
              <a:t> Обувь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sz="2400"/>
              <a:t> Одежда (лыжный костюм, куртка, шапочка, варежки)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sz="2400"/>
              <a:t> Мази и парафины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/>
              <a:t>       * держащие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/>
              <a:t>       * грунтовые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/>
              <a:t>       * скользящие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/>
              <a:t>- Лыжероллеры</a:t>
            </a:r>
          </a:p>
        </p:txBody>
      </p:sp>
      <p:pic>
        <p:nvPicPr>
          <p:cNvPr id="6148" name="Содержимое 4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990600"/>
            <a:ext cx="3276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5029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5029200"/>
            <a:ext cx="1433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5029200"/>
            <a:ext cx="990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6"/>
          <p:cNvSpPr>
            <a:spLocks noGrp="1"/>
          </p:cNvSpPr>
          <p:nvPr>
            <p:ph idx="4294967295"/>
          </p:nvPr>
        </p:nvSpPr>
        <p:spPr>
          <a:xfrm>
            <a:off x="142875" y="914400"/>
            <a:ext cx="8848725" cy="6324600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Franklin Gothic Medium" pitchFamily="34" charset="0"/>
              <a:buAutoNum type="arabicPeriod"/>
            </a:pPr>
            <a:r>
              <a:rPr lang="ru-RU" sz="2200" smtClean="0"/>
              <a:t>Соблюдать дисциплину, всегда видеть и слышать учителя, так как подача команд, указаний и распоряжений производится при низкой температуре и их повторения должны быть сведены до минимума.</a:t>
            </a:r>
          </a:p>
          <a:p>
            <a:pPr marL="514350" indent="-514350" eaLnBrk="1" hangingPunct="1">
              <a:lnSpc>
                <a:spcPct val="80000"/>
              </a:lnSpc>
              <a:buFont typeface="Franklin Gothic Medium" pitchFamily="34" charset="0"/>
              <a:buAutoNum type="arabicPeriod"/>
            </a:pPr>
            <a:r>
              <a:rPr lang="ru-RU" sz="2200" smtClean="0"/>
              <a:t>Следуя по лыжне за товарищем, сохраняйте интервал 3—4 м, а при спуске с горы не менее 30 м.</a:t>
            </a:r>
          </a:p>
          <a:p>
            <a:pPr marL="514350" indent="-514350" eaLnBrk="1" hangingPunct="1">
              <a:lnSpc>
                <a:spcPct val="80000"/>
              </a:lnSpc>
              <a:buFont typeface="Franklin Gothic Medium" pitchFamily="34" charset="0"/>
              <a:buAutoNum type="arabicPeriod"/>
            </a:pPr>
            <a:r>
              <a:rPr lang="ru-RU" sz="2200" smtClean="0"/>
              <a:t>При спуске с горы не выставляйте палки перед собой, иначе</a:t>
            </a:r>
            <a:br>
              <a:rPr lang="ru-RU" sz="2200" smtClean="0"/>
            </a:br>
            <a:r>
              <a:rPr lang="ru-RU" sz="2200" smtClean="0"/>
              <a:t>в случае падения можно на них наткнуться.</a:t>
            </a:r>
          </a:p>
          <a:p>
            <a:pPr marL="514350" indent="-514350" eaLnBrk="1" hangingPunct="1">
              <a:lnSpc>
                <a:spcPct val="80000"/>
              </a:lnSpc>
              <a:buFont typeface="Franklin Gothic Medium" pitchFamily="34" charset="0"/>
              <a:buAutoNum type="arabicPeriod"/>
            </a:pPr>
            <a:r>
              <a:rPr lang="ru-RU" sz="2200" smtClean="0"/>
              <a:t>При спуске с горы не останавливайтесь у ее подножия, так</a:t>
            </a:r>
            <a:br>
              <a:rPr lang="ru-RU" sz="2200" smtClean="0"/>
            </a:br>
            <a:r>
              <a:rPr lang="ru-RU" sz="2200" smtClean="0"/>
              <a:t>как на вас может наехать спускающийся следом лыжник.</a:t>
            </a:r>
          </a:p>
          <a:p>
            <a:pPr marL="514350" indent="-514350" eaLnBrk="1" hangingPunct="1">
              <a:lnSpc>
                <a:spcPct val="80000"/>
              </a:lnSpc>
              <a:buFont typeface="Franklin Gothic Medium" pitchFamily="34" charset="0"/>
              <a:buAutoNum type="arabicPeriod"/>
            </a:pPr>
            <a:r>
              <a:rPr lang="ru-RU" sz="2200" smtClean="0"/>
              <a:t>Если во время занятий, коллективной прогулки, похода вы по</a:t>
            </a:r>
            <a:br>
              <a:rPr lang="ru-RU" sz="2200" smtClean="0"/>
            </a:br>
            <a:r>
              <a:rPr lang="ru-RU" sz="2200" smtClean="0"/>
              <a:t>какой-либо причине сошли с дистанции, то обязательно   предупредите об этом товарищей.</a:t>
            </a:r>
          </a:p>
          <a:p>
            <a:pPr marL="514350" indent="-514350" eaLnBrk="1" hangingPunct="1">
              <a:lnSpc>
                <a:spcPct val="80000"/>
              </a:lnSpc>
              <a:buFont typeface="Franklin Gothic Medium" pitchFamily="34" charset="0"/>
              <a:buAutoNum type="arabicPeriod"/>
            </a:pPr>
            <a:r>
              <a:rPr lang="ru-RU" sz="2200" smtClean="0"/>
              <a:t>При переходе через проезжую дорогу обязательно снимайте</a:t>
            </a:r>
            <a:br>
              <a:rPr lang="ru-RU" sz="2200" smtClean="0"/>
            </a:br>
            <a:r>
              <a:rPr lang="ru-RU" sz="2200" smtClean="0"/>
              <a:t>лыжи.</a:t>
            </a:r>
          </a:p>
          <a:p>
            <a:pPr marL="514350" indent="-514350" eaLnBrk="1" hangingPunct="1">
              <a:lnSpc>
                <a:spcPct val="80000"/>
              </a:lnSpc>
              <a:buFont typeface="Franklin Gothic Medium" pitchFamily="34" charset="0"/>
              <a:buAutoNum type="arabicPeriod"/>
            </a:pPr>
            <a:r>
              <a:rPr lang="ru-RU" sz="2200" smtClean="0"/>
              <a:t>Никогда не растирайте обмороженные участки тела снегом.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609600" y="304800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Техника безопасности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ru-RU" sz="4000" smtClean="0"/>
              <a:t>Лыжные ходы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609600" y="1828800"/>
            <a:ext cx="4114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u="sng"/>
              <a:t>Попеременные </a:t>
            </a:r>
          </a:p>
          <a:p>
            <a:pPr algn="ctr">
              <a:spcBef>
                <a:spcPct val="50000"/>
              </a:spcBef>
            </a:pPr>
            <a:r>
              <a:rPr lang="ru-RU"/>
              <a:t>отталкивание сначала одной, а затем другой палкой.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/>
              <a:t> Попеременный двухшажный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/>
              <a:t> Попеременный четырёхшажный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4724400" y="1524000"/>
            <a:ext cx="37338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u="sng"/>
              <a:t>Одновременные</a:t>
            </a:r>
          </a:p>
          <a:p>
            <a:pPr algn="ctr">
              <a:spcBef>
                <a:spcPct val="50000"/>
              </a:spcBef>
            </a:pPr>
            <a:r>
              <a:rPr lang="ru-RU"/>
              <a:t> отталкивание двумя палками одновременно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ru-RU"/>
              <a:t>Одновременный бесшажный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ru-RU"/>
              <a:t>Одновременный одношажный</a:t>
            </a:r>
          </a:p>
          <a:p>
            <a:pPr>
              <a:spcBef>
                <a:spcPct val="50000"/>
              </a:spcBef>
            </a:pPr>
            <a:r>
              <a:rPr lang="ru-RU"/>
              <a:t>          - Основной</a:t>
            </a:r>
          </a:p>
          <a:p>
            <a:pPr algn="ctr">
              <a:spcBef>
                <a:spcPct val="50000"/>
              </a:spcBef>
            </a:pPr>
            <a:r>
              <a:rPr lang="ru-RU"/>
              <a:t>        -Скоростной  (стартовый)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ru-RU"/>
              <a:t>Одновременный двухшажный</a:t>
            </a:r>
          </a:p>
          <a:p>
            <a:pPr algn="ctr">
              <a:spcBef>
                <a:spcPct val="50000"/>
              </a:spcBef>
            </a:pPr>
            <a:endParaRPr lang="ru-RU"/>
          </a:p>
          <a:p>
            <a:pPr algn="ctr">
              <a:spcBef>
                <a:spcPct val="50000"/>
              </a:spcBef>
              <a:buFontTx/>
              <a:buChar char="•"/>
            </a:pPr>
            <a:endParaRPr lang="ru-RU"/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5105400" y="9144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/>
              <a:t>Классические</a:t>
            </a:r>
          </a:p>
        </p:txBody>
      </p:sp>
      <p:sp>
        <p:nvSpPr>
          <p:cNvPr id="8198" name="Line 9"/>
          <p:cNvSpPr>
            <a:spLocks noChangeShapeType="1"/>
          </p:cNvSpPr>
          <p:nvPr/>
        </p:nvSpPr>
        <p:spPr bwMode="auto">
          <a:xfrm flipH="1">
            <a:off x="3124200" y="1295400"/>
            <a:ext cx="1981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9" name="Line 10"/>
          <p:cNvSpPr>
            <a:spLocks noChangeShapeType="1"/>
          </p:cNvSpPr>
          <p:nvPr/>
        </p:nvSpPr>
        <p:spPr bwMode="auto">
          <a:xfrm>
            <a:off x="7315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990600" y="43434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/>
              <a:t>Коньковый ход</a:t>
            </a:r>
          </a:p>
        </p:txBody>
      </p:sp>
      <p:sp>
        <p:nvSpPr>
          <p:cNvPr id="8201" name="AutoShape 14"/>
          <p:cNvSpPr>
            <a:spLocks noChangeArrowheads="1"/>
          </p:cNvSpPr>
          <p:nvPr/>
        </p:nvSpPr>
        <p:spPr bwMode="auto">
          <a:xfrm rot="10800000">
            <a:off x="0" y="381000"/>
            <a:ext cx="2819400" cy="533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0173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903" y="0"/>
                </a:moveTo>
                <a:lnTo>
                  <a:pt x="14205" y="7200"/>
                </a:lnTo>
                <a:lnTo>
                  <a:pt x="17291" y="7200"/>
                </a:lnTo>
                <a:lnTo>
                  <a:pt x="17291" y="20173"/>
                </a:lnTo>
                <a:lnTo>
                  <a:pt x="0" y="20173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AutoShape 15"/>
          <p:cNvSpPr>
            <a:spLocks noChangeArrowheads="1"/>
          </p:cNvSpPr>
          <p:nvPr/>
        </p:nvSpPr>
        <p:spPr bwMode="auto">
          <a:xfrm rot="10800000" flipH="1">
            <a:off x="6781800" y="457200"/>
            <a:ext cx="2362200" cy="990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993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826" y="0"/>
                </a:moveTo>
                <a:lnTo>
                  <a:pt x="14051" y="7200"/>
                </a:lnTo>
                <a:lnTo>
                  <a:pt x="17137" y="7200"/>
                </a:lnTo>
                <a:lnTo>
                  <a:pt x="17137" y="19993"/>
                </a:lnTo>
                <a:lnTo>
                  <a:pt x="0" y="19993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Содержимое 4"/>
          <p:cNvPicPr>
            <a:picLocks noGrp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1524000"/>
            <a:ext cx="7143750" cy="4038600"/>
          </a:xfrm>
        </p:spPr>
      </p:pic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1066800" y="457200"/>
            <a:ext cx="762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Попеременный двухшажный ход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9"/>
          <p:cNvSpPr txBox="1">
            <a:spLocks noChangeArrowheads="1"/>
          </p:cNvSpPr>
          <p:nvPr/>
        </p:nvSpPr>
        <p:spPr bwMode="auto">
          <a:xfrm>
            <a:off x="1066800" y="2286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Попеременный четырёхшажный ход</a:t>
            </a:r>
          </a:p>
        </p:txBody>
      </p:sp>
      <p:pic>
        <p:nvPicPr>
          <p:cNvPr id="1024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49325"/>
            <a:ext cx="7086600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412</Words>
  <Application>Microsoft Office PowerPoint</Application>
  <PresentationFormat>Экран (4:3)</PresentationFormat>
  <Paragraphs>102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Franklin Gothic Book</vt:lpstr>
      <vt:lpstr>Franklin Gothic Medium</vt:lpstr>
      <vt:lpstr>Оформление по умолчанию</vt:lpstr>
      <vt:lpstr>Лыжный спорт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Лыжные ходы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К15</cp:lastModifiedBy>
  <cp:revision>12</cp:revision>
  <cp:lastPrinted>1601-01-01T00:00:00Z</cp:lastPrinted>
  <dcterms:created xsi:type="dcterms:W3CDTF">1601-01-01T00:00:00Z</dcterms:created>
  <dcterms:modified xsi:type="dcterms:W3CDTF">2022-04-05T13:04:59Z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